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2" r:id="rId8"/>
    <p:sldId id="264" r:id="rId9"/>
    <p:sldId id="261" r:id="rId10"/>
    <p:sldId id="263" r:id="rId11"/>
    <p:sldId id="265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311"/>
    <a:srgbClr val="4BACC6"/>
    <a:srgbClr val="FF0066"/>
    <a:srgbClr val="FFCCFF"/>
    <a:srgbClr val="CB2DD7"/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shade val="51000"/>
                <a:satMod val="130000"/>
                <a:alpha val="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D185-83D1-46EC-9BFF-17F7DF87A5C4}" type="datetimeFigureOut">
              <a:rPr lang="zh-TW" altLang="en-US" smtClean="0"/>
              <a:t>2011/7/27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CCFC-3746-410F-ABF5-B117683479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5.png"/><Relationship Id="rId5" Type="http://schemas.openxmlformats.org/officeDocument/2006/relationships/hyperlink" Target="http://www.starfall.com/n/level-a/learn-to-read/load.htm?f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hyperlink" Target="mailto:birdielai59913@gmail.com" TargetMode="External"/><Relationship Id="rId5" Type="http://schemas.openxmlformats.org/officeDocument/2006/relationships/hyperlink" Target="http://www.starfall.com/n/level-k/index/load.htm?f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7.gi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hyperlink" Target="http://www.bbc.co.uk/cbeebies/alphablocks/#/lb/alphablocks/alphablocksgames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wma"/><Relationship Id="rId7" Type="http://schemas.openxmlformats.org/officeDocument/2006/relationships/image" Target="../media/image6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ma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9.wma"/><Relationship Id="rId7" Type="http://schemas.openxmlformats.org/officeDocument/2006/relationships/image" Target="../media/image4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ma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1.gif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" y="692696"/>
            <a:ext cx="8924845" cy="59766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9202" y="30544"/>
            <a:ext cx="100811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p</a:t>
            </a:r>
            <a:endParaRPr lang="zh-TW" altLang="en-US" sz="6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35346" y="363200"/>
            <a:ext cx="100811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h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31490" y="30544"/>
            <a:ext cx="100811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o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67944" y="363200"/>
            <a:ext cx="100811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n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30544"/>
            <a:ext cx="1008112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i</a:t>
            </a:r>
            <a:endParaRPr lang="zh-TW" altLang="en-US" sz="6000" dirty="0"/>
          </a:p>
        </p:txBody>
      </p:sp>
      <p:pic>
        <p:nvPicPr>
          <p:cNvPr id="12" name="圖片 11" descr="daycare_188193901_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1393">
            <a:off x="90869" y="4735492"/>
            <a:ext cx="2607185" cy="19390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文字方塊 12"/>
          <p:cNvSpPr txBox="1"/>
          <p:nvPr/>
        </p:nvSpPr>
        <p:spPr>
          <a:xfrm>
            <a:off x="6588224" y="363200"/>
            <a:ext cx="100811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c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884368" y="30544"/>
            <a:ext cx="1008112" cy="1015663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s</a:t>
            </a:r>
            <a:endParaRPr lang="zh-TW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25033" y="2348880"/>
            <a:ext cx="8679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latin typeface="Eraser" pitchFamily="2" charset="0"/>
              </a:rPr>
              <a:t>Welcome to </a:t>
            </a:r>
            <a:r>
              <a:rPr lang="en-US" altLang="zh-TW" sz="4400" dirty="0" smtClean="0">
                <a:solidFill>
                  <a:schemeClr val="bg1"/>
                </a:solidFill>
                <a:latin typeface="Eraser" pitchFamily="2" charset="0"/>
              </a:rPr>
              <a:t>Ms. Birdie’s </a:t>
            </a:r>
            <a:r>
              <a:rPr lang="en-US" altLang="zh-TW" sz="4400" dirty="0">
                <a:solidFill>
                  <a:schemeClr val="bg1"/>
                </a:solidFill>
                <a:latin typeface="Eraser" pitchFamily="2" charset="0"/>
              </a:rPr>
              <a:t>Phonics </a:t>
            </a:r>
            <a:r>
              <a:rPr lang="en-US" altLang="zh-TW" sz="4400" dirty="0" smtClean="0">
                <a:solidFill>
                  <a:schemeClr val="bg1"/>
                </a:solidFill>
                <a:latin typeface="Eraser" pitchFamily="2" charset="0"/>
              </a:rPr>
              <a:t>Class</a:t>
            </a:r>
            <a:endParaRPr lang="zh-TW" altLang="zh-TW" sz="44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24" y="5022257"/>
            <a:ext cx="863724" cy="1092357"/>
          </a:xfrm>
          <a:prstGeom prst="rect">
            <a:avLst/>
          </a:prstGeom>
        </p:spPr>
      </p:pic>
      <p:pic>
        <p:nvPicPr>
          <p:cNvPr id="16" name="welcom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ride\Pictures\GraphicsBackground\graphics\11949867221274282853balloons-aj_svg_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20" y="3814748"/>
            <a:ext cx="1608614" cy="183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>
            <a:off x="7840047" y="5849888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>
            <a:off x="7011358" y="5959744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5" name="向下箭號 11"/>
          <p:cNvSpPr/>
          <p:nvPr/>
        </p:nvSpPr>
        <p:spPr>
          <a:xfrm rot="5400000">
            <a:off x="7860563" y="2628870"/>
            <a:ext cx="837467" cy="1271493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83" y="61173"/>
            <a:ext cx="28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solidFill>
                  <a:schemeClr val="bg1"/>
                </a:solidFill>
                <a:latin typeface="+mj-lt"/>
              </a:rPr>
              <a:t>Spin &amp; Say</a:t>
            </a:r>
            <a:endParaRPr lang="zh-TW" altLang="en-US" sz="4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6" name="群組 15"/>
          <p:cNvGrpSpPr/>
          <p:nvPr/>
        </p:nvGrpSpPr>
        <p:grpSpPr>
          <a:xfrm>
            <a:off x="1843721" y="421399"/>
            <a:ext cx="5536712" cy="5686436"/>
            <a:chOff x="1691680" y="260648"/>
            <a:chExt cx="6135061" cy="6237313"/>
          </a:xfrm>
        </p:grpSpPr>
        <p:pic>
          <p:nvPicPr>
            <p:cNvPr id="27" name="圖片 4" descr="圖片1.wmf"/>
            <p:cNvPicPr>
              <a:picLocks noChangeAspect="1"/>
            </p:cNvPicPr>
            <p:nvPr/>
          </p:nvPicPr>
          <p:blipFill>
            <a:blip r:embed="rId5" cstate="print"/>
            <a:srcRect l="23851" t="1580" r="23851" b="2011"/>
            <a:stretch>
              <a:fillRect/>
            </a:stretch>
          </p:blipFill>
          <p:spPr>
            <a:xfrm>
              <a:off x="1691680" y="260648"/>
              <a:ext cx="6135061" cy="6237313"/>
            </a:xfrm>
            <a:prstGeom prst="rect">
              <a:avLst/>
            </a:prstGeom>
          </p:spPr>
        </p:pic>
        <p:sp>
          <p:nvSpPr>
            <p:cNvPr id="28" name="矩形 5"/>
            <p:cNvSpPr/>
            <p:nvPr/>
          </p:nvSpPr>
          <p:spPr>
            <a:xfrm rot="20046760">
              <a:off x="5059450" y="2215024"/>
              <a:ext cx="2607494" cy="10127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get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矩形 6"/>
            <p:cNvSpPr/>
            <p:nvPr/>
          </p:nvSpPr>
          <p:spPr>
            <a:xfrm rot="18018580">
              <a:off x="4224078" y="1294691"/>
              <a:ext cx="2607494" cy="1023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hug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矩形 7"/>
            <p:cNvSpPr/>
            <p:nvPr/>
          </p:nvSpPr>
          <p:spPr>
            <a:xfrm rot="4215206">
              <a:off x="4098980" y="4520948"/>
              <a:ext cx="2607495" cy="1023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cop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1" name="矩形 8"/>
            <p:cNvSpPr/>
            <p:nvPr/>
          </p:nvSpPr>
          <p:spPr>
            <a:xfrm rot="1359271">
              <a:off x="5076230" y="3594199"/>
              <a:ext cx="2607494" cy="10127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mix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矩形 9"/>
            <p:cNvSpPr/>
            <p:nvPr/>
          </p:nvSpPr>
          <p:spPr>
            <a:xfrm rot="1854179">
              <a:off x="1856981" y="2160486"/>
              <a:ext cx="2607494" cy="10127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sad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3" name="矩形 10"/>
            <p:cNvSpPr/>
            <p:nvPr/>
          </p:nvSpPr>
          <p:spPr>
            <a:xfrm rot="20111195">
              <a:off x="1941035" y="3592719"/>
              <a:ext cx="2647229" cy="10127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tip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" name="矩形 11"/>
            <p:cNvSpPr/>
            <p:nvPr/>
          </p:nvSpPr>
          <p:spPr>
            <a:xfrm rot="3782960">
              <a:off x="2724187" y="1245839"/>
              <a:ext cx="2607495" cy="1023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fox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5" name="矩形 12"/>
            <p:cNvSpPr/>
            <p:nvPr/>
          </p:nvSpPr>
          <p:spPr>
            <a:xfrm rot="17785226">
              <a:off x="2714495" y="4489456"/>
              <a:ext cx="2607495" cy="10231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TW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bus</a:t>
              </a:r>
              <a:endParaRPr lang="zh-TW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6" name="動作按鈕: 自訂 14">
            <a:hlinkClick r:id="" action="ppaction://noaction" highlightClick="1"/>
          </p:cNvPr>
          <p:cNvSpPr/>
          <p:nvPr/>
        </p:nvSpPr>
        <p:spPr>
          <a:xfrm>
            <a:off x="155527" y="2898748"/>
            <a:ext cx="1266751" cy="656484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SPIN</a:t>
            </a:r>
            <a:endParaRPr lang="zh-TW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spi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7" name="Picture 2" descr="http://i523.photobucket.com/albums/w354/BabyUgs/Teddy%20Bears/th_RedBowBear.png?t=12420576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1" y="4488972"/>
            <a:ext cx="14859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立方體 9"/>
          <p:cNvSpPr/>
          <p:nvPr/>
        </p:nvSpPr>
        <p:spPr>
          <a:xfrm>
            <a:off x="7403480" y="5397253"/>
            <a:ext cx="838345" cy="843756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T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602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600000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0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971600" y="2255000"/>
            <a:ext cx="45369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bg1"/>
                </a:solidFill>
                <a:latin typeface="pencilPete FONT" pitchFamily="2" charset="0"/>
              </a:rPr>
              <a:t>Click the link and play the games related to short-vowel sounds.</a:t>
            </a:r>
          </a:p>
          <a:p>
            <a:r>
              <a:rPr lang="en-US" altLang="zh-TW" sz="2800" dirty="0">
                <a:solidFill>
                  <a:schemeClr val="bg1"/>
                </a:solidFill>
                <a:latin typeface="pencilPete FONT" pitchFamily="2" charset="0"/>
                <a:hlinkClick r:id="rId5"/>
              </a:rPr>
              <a:t>http://</a:t>
            </a:r>
            <a:r>
              <a:rPr lang="en-US" altLang="zh-TW" sz="2800" dirty="0" smtClean="0">
                <a:solidFill>
                  <a:schemeClr val="bg1"/>
                </a:solidFill>
                <a:latin typeface="pencilPete FONT" pitchFamily="2" charset="0"/>
                <a:hlinkClick r:id="rId5"/>
              </a:rPr>
              <a:t>www.starfall.com/n/level-a/learn-to-read/load.htm?f</a:t>
            </a:r>
            <a:endParaRPr lang="en-US" altLang="zh-TW" sz="2800" dirty="0" smtClean="0">
              <a:solidFill>
                <a:schemeClr val="bg1"/>
              </a:solidFill>
              <a:latin typeface="pencilPete FONT" pitchFamily="2" charset="0"/>
            </a:endParaRPr>
          </a:p>
          <a:p>
            <a:endParaRPr lang="zh-TW" altLang="en-US" sz="40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374" y="836712"/>
            <a:ext cx="828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Eraser" pitchFamily="2" charset="0"/>
              </a:rPr>
              <a:t>Take a break and play a game</a:t>
            </a:r>
            <a:endParaRPr lang="zh-TW" altLang="en-US" sz="36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95" y="1734568"/>
            <a:ext cx="2466667" cy="39142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laygam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551822" y="1483042"/>
            <a:ext cx="600775" cy="6498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0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656051" y="2044923"/>
            <a:ext cx="81740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pencilPete FONT" pitchFamily="2" charset="0"/>
              </a:rPr>
              <a:t>1.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b_s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2.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h_t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3.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f_g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4.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m_p</a:t>
            </a:r>
            <a:endParaRPr lang="zh-TW" altLang="en-US" sz="66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8" y="836712"/>
            <a:ext cx="7625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Eraser" pitchFamily="2" charset="0"/>
              </a:rPr>
              <a:t>Give yourself a small quiz</a:t>
            </a:r>
            <a:endParaRPr lang="zh-TW" altLang="en-US" sz="3600" dirty="0">
              <a:solidFill>
                <a:schemeClr val="bg1"/>
              </a:solidFill>
              <a:latin typeface="Eraser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6051" y="3534927"/>
            <a:ext cx="7928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5.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l_g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6.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b_t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7.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k_d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8.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</a:t>
            </a:r>
            <a:r>
              <a:rPr lang="en-US" altLang="zh-TW" sz="6600" dirty="0" err="1" smtClean="0">
                <a:solidFill>
                  <a:schemeClr val="bg1"/>
                </a:solidFill>
                <a:latin typeface="pencilPete FONT" pitchFamily="2" charset="0"/>
              </a:rPr>
              <a:t>j_t</a:t>
            </a:r>
            <a:endParaRPr lang="zh-TW" altLang="en-US" sz="66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pic>
        <p:nvPicPr>
          <p:cNvPr id="5" name="quiz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8267" y="4773427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6052" y="2044923"/>
            <a:ext cx="7928787" cy="1107996"/>
          </a:xfrm>
          <a:prstGeom prst="rect">
            <a:avLst/>
          </a:prstGeom>
          <a:solidFill>
            <a:srgbClr val="4BACC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latin typeface="pencilPete FONT" pitchFamily="2" charset="0"/>
              </a:rPr>
              <a:t>1.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bus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2.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hot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3.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fig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4.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map</a:t>
            </a:r>
            <a:endParaRPr lang="zh-TW" altLang="en-US" sz="66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050" y="3554144"/>
            <a:ext cx="7928789" cy="1107996"/>
          </a:xfrm>
          <a:prstGeom prst="rect">
            <a:avLst/>
          </a:prstGeom>
          <a:solidFill>
            <a:srgbClr val="4BACC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5.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leg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6.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but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7.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kid </a:t>
            </a: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8.</a:t>
            </a:r>
            <a:r>
              <a:rPr lang="en-US" altLang="zh-TW" sz="6600" dirty="0" smtClean="0">
                <a:solidFill>
                  <a:schemeClr val="bg1"/>
                </a:solidFill>
                <a:latin typeface="pencilPete FONT" pitchFamily="2" charset="0"/>
              </a:rPr>
              <a:t> jet</a:t>
            </a:r>
            <a:endParaRPr lang="zh-TW" altLang="en-US" sz="6600" dirty="0">
              <a:solidFill>
                <a:schemeClr val="bg1"/>
              </a:solidFill>
              <a:latin typeface="pencilPet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849888"/>
            <a:ext cx="935509" cy="830930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963621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529" y="1772816"/>
            <a:ext cx="82511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altLang="zh-TW" sz="3200" dirty="0" smtClean="0">
                <a:solidFill>
                  <a:schemeClr val="bg1"/>
                </a:solidFill>
                <a:latin typeface="pencilPete FONT" pitchFamily="2" charset="0"/>
              </a:rPr>
              <a:t>Click the link below and review letter sounds. </a:t>
            </a:r>
            <a:r>
              <a:rPr lang="en-US" altLang="zh-TW" sz="2400" dirty="0">
                <a:solidFill>
                  <a:schemeClr val="bg1"/>
                </a:solidFill>
                <a:latin typeface="pencilPete FONT" pitchFamily="2" charset="0"/>
                <a:hlinkClick r:id="rId5"/>
              </a:rPr>
              <a:t>http://</a:t>
            </a:r>
            <a:r>
              <a:rPr lang="en-US" altLang="zh-TW" sz="2400" dirty="0" smtClean="0">
                <a:solidFill>
                  <a:schemeClr val="bg1"/>
                </a:solidFill>
                <a:latin typeface="pencilPete FONT" pitchFamily="2" charset="0"/>
                <a:hlinkClick r:id="rId5"/>
              </a:rPr>
              <a:t>www.starfall.com/n/level-k/index/load.htm?f</a:t>
            </a:r>
            <a:endParaRPr lang="en-US" altLang="zh-TW" sz="2400" dirty="0" smtClean="0">
              <a:solidFill>
                <a:schemeClr val="bg1"/>
              </a:solidFill>
              <a:latin typeface="pencilPete FONT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TW" sz="3200" dirty="0" smtClean="0">
                <a:solidFill>
                  <a:schemeClr val="bg1"/>
                </a:solidFill>
                <a:latin typeface="pencilPete FONT" pitchFamily="2" charset="0"/>
              </a:rPr>
              <a:t>Finish worksheet1 in the assignment folder under the document button in Blackboard, and then send it to me via email.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zh-TW" sz="3200" dirty="0" smtClean="0">
                <a:solidFill>
                  <a:schemeClr val="bg1"/>
                </a:solidFill>
                <a:latin typeface="pencilPete FONT" pitchFamily="2" charset="0"/>
              </a:rPr>
              <a:t>Answer the questions posted on discussion board. </a:t>
            </a:r>
            <a:endParaRPr lang="zh-TW" altLang="en-US" sz="32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7176" y="764704"/>
            <a:ext cx="328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latin typeface="pencilPete FONT" pitchFamily="2" charset="0"/>
              </a:rPr>
              <a:t>Assignment 1</a:t>
            </a:r>
            <a:endParaRPr lang="zh-TW" altLang="en-US" sz="44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sp>
        <p:nvSpPr>
          <p:cNvPr id="11" name="立方體 10"/>
          <p:cNvSpPr/>
          <p:nvPr/>
        </p:nvSpPr>
        <p:spPr>
          <a:xfrm rot="414218">
            <a:off x="789229" y="5219166"/>
            <a:ext cx="923474" cy="852146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07" y="4853420"/>
            <a:ext cx="901918" cy="932753"/>
          </a:xfrm>
          <a:prstGeom prst="rect">
            <a:avLst/>
          </a:prstGeom>
        </p:spPr>
      </p:pic>
      <p:pic>
        <p:nvPicPr>
          <p:cNvPr id="4" name="assignment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" y="692696"/>
            <a:ext cx="8924845" cy="597666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51520" y="0"/>
            <a:ext cx="1008112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p</a:t>
            </a:r>
            <a:endParaRPr lang="zh-TW" altLang="en-US" sz="6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332656"/>
            <a:ext cx="100811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h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843808" y="0"/>
            <a:ext cx="100811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o</a:t>
            </a:r>
            <a:endParaRPr lang="zh-TW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067944" y="332656"/>
            <a:ext cx="1008112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n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92080" y="0"/>
            <a:ext cx="1008112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i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88224" y="332656"/>
            <a:ext cx="1008112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c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884368" y="0"/>
            <a:ext cx="1008112" cy="1015663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s</a:t>
            </a:r>
            <a:endParaRPr lang="zh-TW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25033" y="2348880"/>
            <a:ext cx="8679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Eraser" pitchFamily="2" charset="0"/>
              </a:rPr>
              <a:t>Hope you did </a:t>
            </a:r>
          </a:p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Eraser" pitchFamily="2" charset="0"/>
              </a:rPr>
              <a:t>a great job today!!!</a:t>
            </a:r>
            <a:endParaRPr lang="zh-TW" altLang="zh-TW" sz="4400" dirty="0">
              <a:solidFill>
                <a:schemeClr val="bg1"/>
              </a:solidFill>
              <a:latin typeface="Eraser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883" y="4298982"/>
            <a:ext cx="8679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bg1"/>
                </a:solidFill>
                <a:latin typeface="Eraser" pitchFamily="2" charset="0"/>
              </a:rPr>
              <a:t>Goodbye</a:t>
            </a:r>
            <a:endParaRPr lang="zh-TW" altLang="zh-TW" sz="44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15" name="good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0666"/>
            <a:ext cx="1512168" cy="1083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068423"/>
            <a:ext cx="1235001" cy="14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31701"/>
            <a:ext cx="1075524" cy="102165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 rot="388377">
            <a:off x="1541488" y="5944137"/>
            <a:ext cx="1007517" cy="830930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295766" y="656356"/>
            <a:ext cx="1019665" cy="1028588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7893423" y="1473865"/>
            <a:ext cx="972255" cy="91895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976670"/>
            <a:ext cx="1035629" cy="881330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370002">
            <a:off x="804109" y="5199065"/>
            <a:ext cx="903043" cy="897997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4185" y="816707"/>
            <a:ext cx="620185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chemeClr val="bg1"/>
                </a:solidFill>
                <a:latin typeface="Eraser" pitchFamily="2" charset="0"/>
              </a:rPr>
              <a:t>Lesson objectives</a:t>
            </a:r>
            <a:endParaRPr lang="zh-TW" altLang="en-US" sz="4000" dirty="0">
              <a:solidFill>
                <a:schemeClr val="bg1"/>
              </a:solidFill>
              <a:latin typeface="Erase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145" y="1782501"/>
            <a:ext cx="7731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itchFamily="2" charset="2"/>
              <a:buChar char="ü"/>
            </a:pP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You will review letter sounds you’ve learned before, and learn to identify short-vowel phonetic rules in this lesson.</a:t>
            </a:r>
          </a:p>
          <a:p>
            <a:pPr marL="571500" lvl="0" indent="-571500">
              <a:buFont typeface="Wingdings" pitchFamily="2" charset="2"/>
              <a:buChar char="ü"/>
            </a:pPr>
            <a:r>
              <a:rPr lang="en-US" altLang="zh-TW" sz="3600" dirty="0" smtClean="0">
                <a:solidFill>
                  <a:schemeClr val="bg1"/>
                </a:solidFill>
                <a:latin typeface="pencilPete FONT" pitchFamily="2" charset="0"/>
              </a:rPr>
              <a:t>You should be able to apply short-vowel rules in spelling and reading words, and to compare different short-vowel sounds.</a:t>
            </a:r>
            <a:endParaRPr lang="zh-TW" altLang="zh-TW" sz="36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pic>
        <p:nvPicPr>
          <p:cNvPr id="2" name="shortvowelObjectiv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8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6804248" y="980728"/>
            <a:ext cx="1152128" cy="1008112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7596336" y="1628800"/>
            <a:ext cx="1152128" cy="100811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5536" y="2749516"/>
            <a:ext cx="8050383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chemeClr val="bg1"/>
                </a:solidFill>
                <a:latin typeface="Eraser" pitchFamily="2" charset="0"/>
              </a:rPr>
              <a:t>Letter Sounds</a:t>
            </a:r>
          </a:p>
          <a:p>
            <a:pPr algn="ctr"/>
            <a:r>
              <a:rPr lang="en-US" altLang="zh-TW" sz="3200" dirty="0" smtClean="0">
                <a:solidFill>
                  <a:schemeClr val="bg1"/>
                </a:solidFill>
                <a:latin typeface="Eraser" pitchFamily="2" charset="0"/>
              </a:rPr>
              <a:t>review</a:t>
            </a:r>
            <a:endParaRPr lang="zh-TW" altLang="en-US" sz="32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2" name="lettersoundsreview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6" name="文字方塊 6"/>
          <p:cNvSpPr txBox="1"/>
          <p:nvPr/>
        </p:nvSpPr>
        <p:spPr>
          <a:xfrm>
            <a:off x="543229" y="908720"/>
            <a:ext cx="8081948" cy="1877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bg1"/>
                </a:solidFill>
                <a:latin typeface="pencilPete FONT" pitchFamily="2" charset="0"/>
              </a:rPr>
              <a:t>Click the link below and </a:t>
            </a:r>
          </a:p>
          <a:p>
            <a:pPr algn="ctr"/>
            <a:r>
              <a:rPr lang="en-US" altLang="zh-TW" sz="4000" b="1" dirty="0" smtClean="0">
                <a:solidFill>
                  <a:schemeClr val="bg1"/>
                </a:solidFill>
                <a:latin typeface="pencilPete FONT" pitchFamily="2" charset="0"/>
              </a:rPr>
              <a:t>click </a:t>
            </a:r>
            <a:r>
              <a:rPr lang="en-US" altLang="zh-TW" sz="4000" b="1" dirty="0">
                <a:solidFill>
                  <a:schemeClr val="bg1"/>
                </a:solidFill>
                <a:latin typeface="pencilPete FONT" pitchFamily="2" charset="0"/>
              </a:rPr>
              <a:t>the first </a:t>
            </a:r>
            <a:r>
              <a:rPr lang="en-US" altLang="zh-TW" sz="4000" b="1" dirty="0" smtClean="0">
                <a:solidFill>
                  <a:schemeClr val="bg1"/>
                </a:solidFill>
                <a:latin typeface="pencilPete FONT" pitchFamily="2" charset="0"/>
              </a:rPr>
              <a:t>episode </a:t>
            </a:r>
            <a:r>
              <a:rPr lang="en-US" altLang="zh-TW" sz="4000" b="1" dirty="0">
                <a:solidFill>
                  <a:schemeClr val="bg1"/>
                </a:solidFill>
                <a:latin typeface="pencilPete FONT" pitchFamily="2" charset="0"/>
              </a:rPr>
              <a:t>to watch</a:t>
            </a:r>
            <a:endParaRPr lang="zh-TW" altLang="en-US" sz="4000" b="1" dirty="0">
              <a:solidFill>
                <a:schemeClr val="bg1"/>
              </a:solidFill>
              <a:latin typeface="pencilPete FONT" pitchFamily="2" charset="0"/>
            </a:endParaRPr>
          </a:p>
          <a:p>
            <a:pPr algn="ctr"/>
            <a:r>
              <a:rPr lang="en-US" altLang="zh-TW" sz="3600" dirty="0" smtClean="0">
                <a:solidFill>
                  <a:schemeClr val="bg1"/>
                </a:solidFill>
                <a:latin typeface="Eraser" pitchFamily="2" charset="0"/>
              </a:rPr>
              <a:t> </a:t>
            </a:r>
            <a:endParaRPr lang="zh-TW" altLang="en-US" sz="3600" dirty="0">
              <a:solidFill>
                <a:schemeClr val="bg1"/>
              </a:solidFill>
              <a:latin typeface="Erase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4524" y="2204864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hlinkClick r:id="rId5"/>
              </a:rPr>
              <a:t>http://www.bbc.co.uk/cbeebies/alphablocks/#/</a:t>
            </a:r>
            <a:r>
              <a:rPr lang="en-US" altLang="zh-TW" sz="2800" dirty="0" smtClean="0">
                <a:solidFill>
                  <a:schemeClr val="bg1"/>
                </a:solidFill>
                <a:hlinkClick r:id="rId5"/>
              </a:rPr>
              <a:t>lb/alphablocks/alphablocksgames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字方塊 6"/>
          <p:cNvSpPr txBox="1"/>
          <p:nvPr/>
        </p:nvSpPr>
        <p:spPr>
          <a:xfrm>
            <a:off x="954217" y="3821800"/>
            <a:ext cx="7281334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zh-TW" altLang="en-US" sz="30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5" name="BBClink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91916" y="3384394"/>
            <a:ext cx="3360167" cy="2299768"/>
            <a:chOff x="2891916" y="3384394"/>
            <a:chExt cx="3360167" cy="22997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916" y="3384394"/>
              <a:ext cx="3360167" cy="229976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931722" y="4632314"/>
              <a:ext cx="670956" cy="668894"/>
            </a:xfrm>
            <a:prstGeom prst="ellipse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1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130195" y="2690336"/>
            <a:ext cx="68836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600" dirty="0" smtClean="0">
                <a:solidFill>
                  <a:schemeClr val="bg1"/>
                </a:solidFill>
                <a:latin typeface="Eraser" pitchFamily="2" charset="0"/>
              </a:rPr>
              <a:t>Short Vowels</a:t>
            </a:r>
            <a:endParaRPr lang="en-US" altLang="zh-TW" sz="6600" dirty="0">
              <a:solidFill>
                <a:schemeClr val="bg1"/>
              </a:solidFill>
              <a:latin typeface="Eraser" pitchFamily="2" charset="0"/>
            </a:endParaRPr>
          </a:p>
        </p:txBody>
      </p:sp>
      <p:pic>
        <p:nvPicPr>
          <p:cNvPr id="1026" name="Picture 2" descr="http://m1.weststats.com/images/items/yield/chal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0391">
            <a:off x="7310978" y="3486924"/>
            <a:ext cx="1176702" cy="11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5863" y="4937354"/>
            <a:ext cx="2678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chemeClr val="bg1"/>
                </a:solidFill>
                <a:latin typeface="pencilPete FONT" pitchFamily="2" charset="0"/>
              </a:rPr>
              <a:t>CVC blending</a:t>
            </a:r>
            <a:endParaRPr lang="zh-TW" altLang="en-US" sz="4000" dirty="0">
              <a:solidFill>
                <a:schemeClr val="bg1"/>
              </a:solidFill>
              <a:latin typeface="pencilPete FONT" pitchFamily="2" charset="0"/>
            </a:endParaRPr>
          </a:p>
        </p:txBody>
      </p:sp>
      <p:pic>
        <p:nvPicPr>
          <p:cNvPr id="4" name="shortvowel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824240" y="1132182"/>
            <a:ext cx="2244168" cy="936104"/>
          </a:xfrm>
          <a:prstGeom prst="roundRect">
            <a:avLst/>
          </a:prstGeom>
          <a:solidFill>
            <a:srgbClr val="4BACC6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pencilPete FONT" pitchFamily="2" charset="0"/>
              </a:rPr>
              <a:t>short  </a:t>
            </a:r>
            <a:r>
              <a:rPr lang="en-US" altLang="zh-TW" sz="6600" b="1" dirty="0" smtClean="0">
                <a:latin typeface="pencilPete FONT" pitchFamily="2" charset="0"/>
              </a:rPr>
              <a:t>a</a:t>
            </a:r>
            <a:endParaRPr lang="zh-TW" altLang="en-US" sz="6600" b="1" dirty="0">
              <a:latin typeface="pencilPete FONT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48454" y="1132182"/>
            <a:ext cx="2244168" cy="9361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pencilPete FONT" pitchFamily="2" charset="0"/>
              </a:rPr>
              <a:t>short  </a:t>
            </a:r>
            <a:r>
              <a:rPr lang="en-US" altLang="zh-TW" sz="6600" b="1" dirty="0" smtClean="0">
                <a:latin typeface="pencilPete FONT" pitchFamily="2" charset="0"/>
              </a:rPr>
              <a:t>e</a:t>
            </a:r>
            <a:endParaRPr lang="zh-TW" altLang="en-US" sz="6600" b="1" dirty="0">
              <a:latin typeface="pencilPete FONT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0507" y="2289284"/>
            <a:ext cx="2982276" cy="2539992"/>
            <a:chOff x="720507" y="2289284"/>
            <a:chExt cx="2982276" cy="2539992"/>
          </a:xfrm>
        </p:grpSpPr>
        <p:sp>
          <p:nvSpPr>
            <p:cNvPr id="3" name="TextBox 2"/>
            <p:cNvSpPr txBox="1"/>
            <p:nvPr/>
          </p:nvSpPr>
          <p:spPr>
            <a:xfrm>
              <a:off x="758178" y="2289284"/>
              <a:ext cx="11881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c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a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5352" y="2316555"/>
              <a:ext cx="133953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m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a</a:t>
              </a:r>
              <a:r>
                <a:rPr lang="en-US" altLang="zh-TW" sz="6600" dirty="0">
                  <a:solidFill>
                    <a:schemeClr val="bg1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507" y="3721280"/>
              <a:ext cx="12634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d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a</a:t>
              </a:r>
              <a:r>
                <a:rPr lang="en-US" altLang="zh-TW" sz="6600" dirty="0">
                  <a:solidFill>
                    <a:schemeClr val="bg1"/>
                  </a:solidFill>
                  <a:latin typeface="pencilPete FONT" pitchFamily="2" charset="0"/>
                </a:rPr>
                <a:t>d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2502" y="3721280"/>
              <a:ext cx="12602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p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a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n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95248" y="2289284"/>
            <a:ext cx="2888316" cy="2578037"/>
            <a:chOff x="5495248" y="2289284"/>
            <a:chExt cx="2888316" cy="2578037"/>
          </a:xfrm>
        </p:grpSpPr>
        <p:sp>
          <p:nvSpPr>
            <p:cNvPr id="20" name="TextBox 19"/>
            <p:cNvSpPr txBox="1"/>
            <p:nvPr/>
          </p:nvSpPr>
          <p:spPr>
            <a:xfrm>
              <a:off x="5508104" y="2289284"/>
              <a:ext cx="104067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l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e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g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0804" y="2316555"/>
              <a:ext cx="12731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m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e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5248" y="3759325"/>
              <a:ext cx="11560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r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e</a:t>
              </a:r>
              <a:r>
                <a:rPr lang="en-US" altLang="zh-TW" sz="6600" dirty="0">
                  <a:solidFill>
                    <a:schemeClr val="bg1"/>
                  </a:solidFill>
                  <a:latin typeface="pencilPete FONT" pitchFamily="2" charset="0"/>
                </a:rPr>
                <a:t>d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3283" y="3759325"/>
              <a:ext cx="12602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p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e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n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99792" y="5441873"/>
            <a:ext cx="460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Click the sound icon to hear sounds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shorta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856" y="1295434"/>
            <a:ext cx="609600" cy="609600"/>
          </a:xfrm>
          <a:prstGeom prst="rect">
            <a:avLst/>
          </a:prstGeom>
        </p:spPr>
      </p:pic>
      <p:pic>
        <p:nvPicPr>
          <p:cNvPr id="8" name="shorte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5883" y="1295434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08" y="188640"/>
            <a:ext cx="51149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824240" y="1132182"/>
            <a:ext cx="2244168" cy="936104"/>
          </a:xfrm>
          <a:prstGeom prst="roundRect">
            <a:avLst/>
          </a:prstGeom>
          <a:solidFill>
            <a:srgbClr val="4BACC6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pencilPete FONT" pitchFamily="2" charset="0"/>
              </a:rPr>
              <a:t>short  </a:t>
            </a:r>
            <a:r>
              <a:rPr lang="en-US" altLang="zh-TW" sz="6600" b="1" dirty="0" smtClean="0">
                <a:latin typeface="pencilPete FONT" pitchFamily="2" charset="0"/>
              </a:rPr>
              <a:t>i</a:t>
            </a:r>
            <a:endParaRPr lang="zh-TW" altLang="en-US" sz="6600" b="1" dirty="0">
              <a:latin typeface="pencilPete FONT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48454" y="1132182"/>
            <a:ext cx="2244168" cy="936104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pencilPete FONT" pitchFamily="2" charset="0"/>
              </a:rPr>
              <a:t>short  </a:t>
            </a:r>
            <a:r>
              <a:rPr lang="en-US" altLang="zh-TW" sz="6600" b="1" dirty="0" smtClean="0">
                <a:latin typeface="pencilPete FONT" pitchFamily="2" charset="0"/>
              </a:rPr>
              <a:t>o</a:t>
            </a:r>
            <a:endParaRPr lang="zh-TW" altLang="en-US" sz="6600" b="1" dirty="0">
              <a:latin typeface="pencilPete FONT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0507" y="2289284"/>
            <a:ext cx="2804343" cy="2539992"/>
            <a:chOff x="720507" y="2289284"/>
            <a:chExt cx="2804343" cy="2539992"/>
          </a:xfrm>
        </p:grpSpPr>
        <p:sp>
          <p:nvSpPr>
            <p:cNvPr id="3" name="TextBox 2"/>
            <p:cNvSpPr txBox="1"/>
            <p:nvPr/>
          </p:nvSpPr>
          <p:spPr>
            <a:xfrm>
              <a:off x="758178" y="2289284"/>
              <a:ext cx="102143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f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i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5352" y="2316555"/>
              <a:ext cx="108876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b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i</a:t>
              </a:r>
              <a:r>
                <a:rPr lang="en-US" altLang="zh-TW" sz="6600" dirty="0">
                  <a:solidFill>
                    <a:schemeClr val="bg1"/>
                  </a:solidFill>
                  <a:latin typeface="pencilPete FONT" pitchFamily="2" charset="0"/>
                </a:rPr>
                <a:t>g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0507" y="3721280"/>
              <a:ext cx="11881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m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i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x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2502" y="3721280"/>
              <a:ext cx="10823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p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i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n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95248" y="2289284"/>
            <a:ext cx="2890721" cy="2578037"/>
            <a:chOff x="5495248" y="2289284"/>
            <a:chExt cx="2890721" cy="2578037"/>
          </a:xfrm>
        </p:grpSpPr>
        <p:sp>
          <p:nvSpPr>
            <p:cNvPr id="20" name="TextBox 19"/>
            <p:cNvSpPr txBox="1"/>
            <p:nvPr/>
          </p:nvSpPr>
          <p:spPr>
            <a:xfrm>
              <a:off x="5508104" y="2289284"/>
              <a:ext cx="10550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l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o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g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0804" y="2316555"/>
              <a:ext cx="130516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m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o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p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95248" y="3759325"/>
              <a:ext cx="11560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r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o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d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3283" y="3759325"/>
              <a:ext cx="116249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p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ot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99792" y="5441873"/>
            <a:ext cx="460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Click the sound icon to hear sounds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short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0050" y="1295434"/>
            <a:ext cx="609600" cy="609600"/>
          </a:xfrm>
          <a:prstGeom prst="rect">
            <a:avLst/>
          </a:prstGeom>
        </p:spPr>
      </p:pic>
      <p:pic>
        <p:nvPicPr>
          <p:cNvPr id="7" name="shorto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70709" y="1295434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98" y="153301"/>
            <a:ext cx="38957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8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3472800" y="1132988"/>
            <a:ext cx="2244168" cy="936104"/>
          </a:xfrm>
          <a:prstGeom prst="roundRect">
            <a:avLst/>
          </a:prstGeom>
          <a:solidFill>
            <a:srgbClr val="4BACC6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latin typeface="pencilPete FONT" pitchFamily="2" charset="0"/>
              </a:rPr>
              <a:t>short  </a:t>
            </a:r>
            <a:r>
              <a:rPr lang="en-US" altLang="zh-TW" sz="6600" b="1" dirty="0" smtClean="0">
                <a:latin typeface="pencilPete FONT" pitchFamily="2" charset="0"/>
              </a:rPr>
              <a:t>u</a:t>
            </a:r>
            <a:endParaRPr lang="zh-TW" altLang="en-US" sz="6600" b="1" dirty="0">
              <a:latin typeface="pencilPete FONT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05119" y="2316555"/>
            <a:ext cx="3118908" cy="2512721"/>
            <a:chOff x="3005119" y="2316555"/>
            <a:chExt cx="3118908" cy="2512721"/>
          </a:xfrm>
        </p:grpSpPr>
        <p:sp>
          <p:nvSpPr>
            <p:cNvPr id="17" name="TextBox 16"/>
            <p:cNvSpPr txBox="1"/>
            <p:nvPr/>
          </p:nvSpPr>
          <p:spPr>
            <a:xfrm>
              <a:off x="3005119" y="2316555"/>
              <a:ext cx="11660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b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u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s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6991" y="3721280"/>
              <a:ext cx="119898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n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u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99525" y="2339361"/>
              <a:ext cx="12041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h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u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g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99525" y="3683520"/>
              <a:ext cx="12245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c</a:t>
              </a:r>
              <a:r>
                <a:rPr lang="en-US" altLang="zh-TW" sz="6600" u="sng" dirty="0" smtClean="0">
                  <a:solidFill>
                    <a:schemeClr val="bg1"/>
                  </a:solidFill>
                  <a:latin typeface="pencilPete FONT" pitchFamily="2" charset="0"/>
                </a:rPr>
                <a:t>u</a:t>
              </a:r>
              <a:r>
                <a:rPr lang="en-US" altLang="zh-TW" sz="6600" dirty="0" smtClean="0">
                  <a:solidFill>
                    <a:schemeClr val="bg1"/>
                  </a:solidFill>
                  <a:latin typeface="pencilPete FONT" pitchFamily="2" charset="0"/>
                </a:rPr>
                <a:t>b</a:t>
              </a:r>
              <a:endParaRPr lang="zh-TW" altLang="en-US" sz="6600" dirty="0">
                <a:solidFill>
                  <a:schemeClr val="bg1"/>
                </a:solidFill>
                <a:latin typeface="pencilPete FONT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99792" y="5441873"/>
            <a:ext cx="4600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Click the sound icon to hear sounds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shortu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1331951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38" y="-243526"/>
            <a:ext cx="4495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2" y="332656"/>
            <a:ext cx="8924845" cy="6183790"/>
          </a:xfrm>
          <a:prstGeom prst="rect">
            <a:avLst/>
          </a:prstGeom>
        </p:spPr>
      </p:pic>
      <p:sp>
        <p:nvSpPr>
          <p:cNvPr id="9" name="立方體 8"/>
          <p:cNvSpPr/>
          <p:nvPr/>
        </p:nvSpPr>
        <p:spPr>
          <a:xfrm>
            <a:off x="180107" y="5645240"/>
            <a:ext cx="1152128" cy="1008112"/>
          </a:xfrm>
          <a:prstGeom prst="cube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10" name="立方體 9"/>
          <p:cNvSpPr/>
          <p:nvPr/>
        </p:nvSpPr>
        <p:spPr>
          <a:xfrm>
            <a:off x="1332235" y="5672706"/>
            <a:ext cx="1152128" cy="1008112"/>
          </a:xfrm>
          <a:prstGeom prst="cube">
            <a:avLst/>
          </a:prstGeom>
          <a:solidFill>
            <a:srgbClr val="21F31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S</a:t>
            </a:r>
            <a:endParaRPr lang="zh-TW" altLang="en-US" sz="7200" dirty="0"/>
          </a:p>
        </p:txBody>
      </p:sp>
      <p:sp>
        <p:nvSpPr>
          <p:cNvPr id="13" name="立方體 12"/>
          <p:cNvSpPr/>
          <p:nvPr/>
        </p:nvSpPr>
        <p:spPr>
          <a:xfrm rot="749004">
            <a:off x="8185929" y="5957206"/>
            <a:ext cx="878497" cy="85908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D</a:t>
            </a:r>
            <a:endParaRPr lang="zh-TW" altLang="en-US" sz="7200" dirty="0"/>
          </a:p>
        </p:txBody>
      </p:sp>
      <p:sp>
        <p:nvSpPr>
          <p:cNvPr id="14" name="立方體 13"/>
          <p:cNvSpPr/>
          <p:nvPr/>
        </p:nvSpPr>
        <p:spPr>
          <a:xfrm>
            <a:off x="656051" y="5849888"/>
            <a:ext cx="1152128" cy="1008112"/>
          </a:xfrm>
          <a:prstGeom prst="cub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C</a:t>
            </a:r>
            <a:endParaRPr lang="zh-TW" altLang="en-US" sz="7200" dirty="0"/>
          </a:p>
        </p:txBody>
      </p:sp>
      <p:sp>
        <p:nvSpPr>
          <p:cNvPr id="11" name="立方體 10"/>
          <p:cNvSpPr/>
          <p:nvPr/>
        </p:nvSpPr>
        <p:spPr>
          <a:xfrm rot="414218">
            <a:off x="599640" y="4932910"/>
            <a:ext cx="1152128" cy="1008112"/>
          </a:xfrm>
          <a:prstGeom prst="cube">
            <a:avLst/>
          </a:prstGeom>
          <a:solidFill>
            <a:srgbClr val="CB2DD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B</a:t>
            </a:r>
            <a:endParaRPr lang="zh-TW" altLang="en-US" sz="7200" dirty="0"/>
          </a:p>
        </p:txBody>
      </p:sp>
      <p:sp>
        <p:nvSpPr>
          <p:cNvPr id="12" name="立方體 11"/>
          <p:cNvSpPr/>
          <p:nvPr/>
        </p:nvSpPr>
        <p:spPr>
          <a:xfrm rot="21072795">
            <a:off x="7677303" y="5497439"/>
            <a:ext cx="852321" cy="788399"/>
          </a:xfrm>
          <a:prstGeom prst="cub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 smtClean="0"/>
              <a:t>A</a:t>
            </a:r>
            <a:endParaRPr lang="zh-TW" altLang="en-US" sz="7200" dirty="0"/>
          </a:p>
        </p:txBody>
      </p:sp>
      <p:sp>
        <p:nvSpPr>
          <p:cNvPr id="2" name="TextBox 1"/>
          <p:cNvSpPr txBox="1"/>
          <p:nvPr/>
        </p:nvSpPr>
        <p:spPr>
          <a:xfrm>
            <a:off x="480063" y="705570"/>
            <a:ext cx="822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latin typeface="Eraser" pitchFamily="2" charset="0"/>
              </a:rPr>
              <a:t>Compare and Say these words</a:t>
            </a:r>
            <a:endParaRPr lang="zh-TW" altLang="en-US" sz="3600" dirty="0">
              <a:solidFill>
                <a:schemeClr val="bg1"/>
              </a:solidFill>
              <a:latin typeface="Eraser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6171" y="1769865"/>
            <a:ext cx="3216726" cy="1107996"/>
            <a:chOff x="756171" y="1769865"/>
            <a:chExt cx="3216726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756171" y="1769865"/>
              <a:ext cx="133953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rgbClr val="FFCCFF"/>
                  </a:solidFill>
                  <a:latin typeface="pencilPete FONT" pitchFamily="2" charset="0"/>
                </a:rPr>
                <a:t>ma</a:t>
              </a:r>
              <a:r>
                <a:rPr lang="en-US" altLang="zh-TW" sz="6600" dirty="0">
                  <a:solidFill>
                    <a:srgbClr val="FFCCFF"/>
                  </a:solidFill>
                  <a:latin typeface="pencilPete FONT" pitchFamily="2" charset="0"/>
                </a:rPr>
                <a:t>t</a:t>
              </a:r>
              <a:endParaRPr lang="zh-TW" altLang="en-US" sz="6600" dirty="0">
                <a:solidFill>
                  <a:srgbClr val="FFCCFF"/>
                </a:solidFill>
                <a:latin typeface="pencilPete FONT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9792" y="1769865"/>
              <a:ext cx="127310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>
                  <a:solidFill>
                    <a:srgbClr val="FFCCFF"/>
                  </a:solidFill>
                  <a:latin typeface="pencilPete FONT" pitchFamily="2" charset="0"/>
                </a:rPr>
                <a:t>met</a:t>
              </a:r>
              <a:endParaRPr lang="zh-TW" altLang="en-US" sz="6600" dirty="0">
                <a:solidFill>
                  <a:srgbClr val="FFCCFF"/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6171" y="2870553"/>
            <a:ext cx="3025969" cy="1107996"/>
            <a:chOff x="756171" y="2870553"/>
            <a:chExt cx="3025969" cy="1107996"/>
          </a:xfrm>
        </p:grpSpPr>
        <p:sp>
          <p:nvSpPr>
            <p:cNvPr id="19" name="TextBox 18"/>
            <p:cNvSpPr txBox="1"/>
            <p:nvPr/>
          </p:nvSpPr>
          <p:spPr>
            <a:xfrm>
              <a:off x="756171" y="2870553"/>
              <a:ext cx="122174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pen</a:t>
              </a:r>
              <a:endParaRPr lang="zh-TW" altLang="en-US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9792" y="2870553"/>
              <a:ext cx="10823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pin</a:t>
              </a:r>
              <a:endParaRPr lang="zh-TW" altLang="en-US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6171" y="4010021"/>
            <a:ext cx="3033984" cy="1107996"/>
            <a:chOff x="756171" y="4010021"/>
            <a:chExt cx="3033984" cy="1107996"/>
          </a:xfrm>
        </p:grpSpPr>
        <p:sp>
          <p:nvSpPr>
            <p:cNvPr id="21" name="TextBox 20"/>
            <p:cNvSpPr txBox="1"/>
            <p:nvPr/>
          </p:nvSpPr>
          <p:spPr>
            <a:xfrm>
              <a:off x="756171" y="4010021"/>
              <a:ext cx="96532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rgbClr val="21F311"/>
                  </a:solidFill>
                  <a:latin typeface="pencilPete FONT" pitchFamily="2" charset="0"/>
                </a:rPr>
                <a:t>sit</a:t>
              </a:r>
              <a:endParaRPr lang="zh-TW" altLang="en-US" sz="6600" dirty="0">
                <a:solidFill>
                  <a:srgbClr val="21F311"/>
                </a:solidFill>
                <a:latin typeface="pencilPete FONT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99792" y="4010021"/>
              <a:ext cx="109036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rgbClr val="21F311"/>
                  </a:solidFill>
                  <a:latin typeface="pencilPete FONT" pitchFamily="2" charset="0"/>
                </a:rPr>
                <a:t>set</a:t>
              </a:r>
              <a:endParaRPr lang="zh-TW" altLang="en-US" sz="6600" dirty="0">
                <a:solidFill>
                  <a:srgbClr val="21F311"/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0359" y="1769865"/>
            <a:ext cx="3106055" cy="1107996"/>
            <a:chOff x="5180359" y="1769865"/>
            <a:chExt cx="3106055" cy="1107996"/>
          </a:xfrm>
        </p:grpSpPr>
        <p:sp>
          <p:nvSpPr>
            <p:cNvPr id="23" name="TextBox 22"/>
            <p:cNvSpPr txBox="1"/>
            <p:nvPr/>
          </p:nvSpPr>
          <p:spPr>
            <a:xfrm>
              <a:off x="5180359" y="1769865"/>
              <a:ext cx="116249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pot</a:t>
              </a:r>
              <a:endParaRPr lang="zh-TW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23980" y="1769865"/>
              <a:ext cx="116243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pet</a:t>
              </a:r>
              <a:endParaRPr lang="zh-TW" alt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0359" y="2870553"/>
            <a:ext cx="3117597" cy="1107996"/>
            <a:chOff x="5180359" y="2870553"/>
            <a:chExt cx="3117597" cy="1107996"/>
          </a:xfrm>
        </p:grpSpPr>
        <p:sp>
          <p:nvSpPr>
            <p:cNvPr id="25" name="TextBox 24"/>
            <p:cNvSpPr txBox="1"/>
            <p:nvPr/>
          </p:nvSpPr>
          <p:spPr>
            <a:xfrm>
              <a:off x="5180359" y="2870553"/>
              <a:ext cx="11673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cop</a:t>
              </a:r>
              <a:endParaRPr lang="zh-TW" altLang="en-US" sz="6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23980" y="2870553"/>
              <a:ext cx="117397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pencilPete FONT" pitchFamily="2" charset="0"/>
                </a:rPr>
                <a:t>cup</a:t>
              </a:r>
              <a:endParaRPr lang="zh-TW" altLang="en-US" sz="6600" dirty="0">
                <a:solidFill>
                  <a:schemeClr val="accent6">
                    <a:lumMod val="40000"/>
                    <a:lumOff val="60000"/>
                  </a:schemeClr>
                </a:solidFill>
                <a:latin typeface="pencilPete FONT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80359" y="4010021"/>
            <a:ext cx="3093295" cy="1107996"/>
            <a:chOff x="5180359" y="4010021"/>
            <a:chExt cx="3093295" cy="1107996"/>
          </a:xfrm>
        </p:grpSpPr>
        <p:sp>
          <p:nvSpPr>
            <p:cNvPr id="27" name="TextBox 26"/>
            <p:cNvSpPr txBox="1"/>
            <p:nvPr/>
          </p:nvSpPr>
          <p:spPr>
            <a:xfrm>
              <a:off x="5180359" y="4010021"/>
              <a:ext cx="11563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rgbClr val="00B0F0"/>
                  </a:solidFill>
                  <a:latin typeface="pencilPete FONT" pitchFamily="2" charset="0"/>
                </a:rPr>
                <a:t>cut</a:t>
              </a:r>
              <a:endParaRPr lang="zh-TW" altLang="en-US" sz="6600" dirty="0">
                <a:solidFill>
                  <a:srgbClr val="00B0F0"/>
                </a:solidFill>
                <a:latin typeface="pencilPete FONT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23980" y="4010021"/>
              <a:ext cx="114967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600" dirty="0" smtClean="0">
                  <a:solidFill>
                    <a:srgbClr val="00B0F0"/>
                  </a:solidFill>
                  <a:latin typeface="pencilPete FONT" pitchFamily="2" charset="0"/>
                </a:rPr>
                <a:t>cot</a:t>
              </a:r>
              <a:endParaRPr lang="zh-TW" altLang="en-US" sz="6600" dirty="0">
                <a:solidFill>
                  <a:srgbClr val="00B0F0"/>
                </a:solidFill>
                <a:latin typeface="pencilPete FONT" pitchFamily="2" charset="0"/>
              </a:endParaRPr>
            </a:p>
          </p:txBody>
        </p:sp>
      </p:grpSp>
      <p:pic>
        <p:nvPicPr>
          <p:cNvPr id="29" name="Picture 2" descr="http://m1.weststats.com/images/items/yield/cha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0391">
            <a:off x="4687290" y="5418260"/>
            <a:ext cx="1176702" cy="11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368</Words>
  <Application>Microsoft Office PowerPoint</Application>
  <PresentationFormat>On-screen Show (4:3)</PresentationFormat>
  <Paragraphs>164</Paragraphs>
  <Slides>14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birdie</dc:creator>
  <cp:lastModifiedBy>Birdie Lai</cp:lastModifiedBy>
  <cp:revision>91</cp:revision>
  <dcterms:created xsi:type="dcterms:W3CDTF">2011-07-20T14:53:27Z</dcterms:created>
  <dcterms:modified xsi:type="dcterms:W3CDTF">2011-07-27T15:51:50Z</dcterms:modified>
</cp:coreProperties>
</file>